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68"/>
    <p:restoredTop sz="94694"/>
  </p:normalViewPr>
  <p:slideViewPr>
    <p:cSldViewPr snapToGrid="0">
      <p:cViewPr varScale="1">
        <p:scale>
          <a:sx n="30" d="100"/>
          <a:sy n="30" d="100"/>
        </p:scale>
        <p:origin x="288" y="2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dirty="0" err="1"/>
              <a:t>프레젠테이션</a:t>
            </a:r>
            <a:r>
              <a:rPr dirty="0"/>
              <a:t> </a:t>
            </a:r>
            <a:r>
              <a:rPr dirty="0" err="1"/>
              <a:t>제목</a:t>
            </a:r>
            <a:endParaRPr dirty="0"/>
          </a:p>
        </p:txBody>
      </p:sp>
      <p:sp>
        <p:nvSpPr>
          <p:cNvPr id="12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chemeClr val="bg2">
                    <a:lumMod val="10000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chemeClr val="bg2">
                    <a:lumMod val="10000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chemeClr val="bg2">
                    <a:lumMod val="10000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chemeClr val="bg2">
                    <a:lumMod val="10000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chemeClr val="bg2">
                    <a:lumMod val="10000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chemeClr val="bg2">
                    <a:lumMod val="10000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rPr dirty="0" err="1"/>
              <a:t>프레젠테이션</a:t>
            </a:r>
            <a:r>
              <a:rPr dirty="0"/>
              <a:t> </a:t>
            </a:r>
            <a:r>
              <a:rPr dirty="0" err="1"/>
              <a:t>부제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눈이 덮인 풍경 위 비치는 북극광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별이 빛나는 밤하늘의 화려한 구름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눈이 덮인 산 풍경 위 비치는 북극광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눈이 덮인 풍경 위 비치는 북극광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산 위 어두운 밤하늘에 비치는 북극광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3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프레젠테이션 제목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별이 빛나는 밤하늘의 화려한 구름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눈이 덮인 산 풍경 위 비치는 북극광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rPr dirty="0" err="1"/>
              <a:t>슬라이드</a:t>
            </a:r>
            <a:r>
              <a:rPr dirty="0"/>
              <a:t> </a:t>
            </a:r>
            <a:r>
              <a:rPr dirty="0" err="1"/>
              <a:t>제목</a:t>
            </a:r>
            <a:endParaRPr dirty="0"/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 err="1"/>
              <a:t>슬라이드</a:t>
            </a:r>
            <a:r>
              <a:rPr dirty="0"/>
              <a:t> </a:t>
            </a:r>
            <a:r>
              <a:rPr dirty="0" err="1"/>
              <a:t>구분점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67642" y="13106961"/>
            <a:ext cx="436017" cy="4411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ko-Kore-KR" smtClean="0"/>
              <a:pPr/>
              <a:t>‹#›</a:t>
            </a:fld>
            <a:endParaRPr lang="en-US" altLang="ko-Kore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chemeClr val="bg2">
              <a:lumMod val="10000"/>
            </a:schemeClr>
          </a:solidFill>
          <a:uFillTx/>
          <a:latin typeface="+mn-lt"/>
          <a:ea typeface="+mn-ea"/>
          <a:cs typeface="+mn-cs"/>
          <a:sym typeface="AvenirNext-D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Next-D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chemeClr val="bg2">
              <a:lumMod val="10000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chemeClr val="bg2">
              <a:lumMod val="10000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chemeClr val="bg2">
              <a:lumMod val="10000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chemeClr val="bg2">
              <a:lumMod val="10000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chemeClr val="bg2">
              <a:lumMod val="10000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8.png"/><Relationship Id="rId7" Type="http://schemas.openxmlformats.org/officeDocument/2006/relationships/image" Target="../media/image12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tif"/><Relationship Id="rId11" Type="http://schemas.openxmlformats.org/officeDocument/2006/relationships/image" Target="../media/image16.tif"/><Relationship Id="rId5" Type="http://schemas.openxmlformats.org/officeDocument/2006/relationships/image" Target="../media/image10.tif"/><Relationship Id="rId10" Type="http://schemas.openxmlformats.org/officeDocument/2006/relationships/image" Target="../media/image15.tif"/><Relationship Id="rId4" Type="http://schemas.openxmlformats.org/officeDocument/2006/relationships/image" Target="../media/image9.png"/><Relationship Id="rId9" Type="http://schemas.openxmlformats.org/officeDocument/2006/relationships/image" Target="../media/image14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oa.or.kr/info/index_7_9.php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EMG device for athlete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Band type </a:t>
            </a:r>
            <a:r>
              <a:rPr dirty="0"/>
              <a:t>EMG device for athletes</a:t>
            </a:r>
            <a:r>
              <a:rPr lang="en-US" dirty="0"/>
              <a:t> injury prevention</a:t>
            </a:r>
            <a:endParaRPr dirty="0"/>
          </a:p>
        </p:txBody>
      </p:sp>
      <p:sp>
        <p:nvSpPr>
          <p:cNvPr id="152" name="CINe Lab. Dongju Kim 20230607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CINe Lab. Dongju Kim 20230607</a:t>
            </a:r>
          </a:p>
        </p:txBody>
      </p:sp>
      <p:sp>
        <p:nvSpPr>
          <p:cNvPr id="153" name="프레젠테이션 부제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juries in spo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Injuries in sports</a:t>
            </a:r>
          </a:p>
        </p:txBody>
      </p:sp>
      <p:sp>
        <p:nvSpPr>
          <p:cNvPr id="156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There are many types of injuries in sports, such as fractures, sprain, and muscle injuries.…"/>
          <p:cNvSpPr txBox="1">
            <a:spLocks noGrp="1"/>
          </p:cNvSpPr>
          <p:nvPr>
            <p:ph type="body" sz="half" idx="1"/>
          </p:nvPr>
        </p:nvSpPr>
        <p:spPr>
          <a:xfrm>
            <a:off x="10114888" y="4267199"/>
            <a:ext cx="12999112" cy="8432801"/>
          </a:xfrm>
          <a:prstGeom prst="rect">
            <a:avLst/>
          </a:prstGeom>
        </p:spPr>
        <p:txBody>
          <a:bodyPr/>
          <a:lstStyle/>
          <a:p>
            <a:pPr marL="430275" indent="-430275" defTabSz="1877567">
              <a:spcBef>
                <a:spcPts val="1800"/>
              </a:spcBef>
              <a:defRPr sz="3696"/>
            </a:pPr>
            <a:r>
              <a:rPr dirty="0"/>
              <a:t>There are many types of injuries in sports, such as fractures, sprain, and muscle injuries.</a:t>
            </a:r>
          </a:p>
          <a:p>
            <a:pPr marL="430275" indent="-430275" defTabSz="1877567">
              <a:spcBef>
                <a:spcPts val="1800"/>
              </a:spcBef>
              <a:defRPr sz="3696"/>
            </a:pPr>
            <a:r>
              <a:rPr dirty="0"/>
              <a:t>Among them, fractures and sprains are often caused by accidents, but muscle injuries often occur without special collisions.</a:t>
            </a:r>
          </a:p>
          <a:p>
            <a:pPr marL="430275" indent="-430275" defTabSz="1877567">
              <a:spcBef>
                <a:spcPts val="1800"/>
              </a:spcBef>
              <a:defRPr sz="3696"/>
            </a:pPr>
            <a:r>
              <a:rPr dirty="0"/>
              <a:t>Muscle injuries usually start with increased muscle fatigue.</a:t>
            </a:r>
          </a:p>
          <a:p>
            <a:pPr marL="430275" indent="-430275" defTabSz="1877567">
              <a:spcBef>
                <a:spcPts val="1800"/>
              </a:spcBef>
              <a:defRPr sz="3696"/>
            </a:pPr>
            <a:r>
              <a:rPr dirty="0"/>
              <a:t>If </a:t>
            </a:r>
            <a:r>
              <a:rPr lang="en-US" dirty="0"/>
              <a:t>coach or manager </a:t>
            </a:r>
            <a:r>
              <a:rPr dirty="0"/>
              <a:t>can predict these cases through muscle fatigue and prevent injuries, </a:t>
            </a:r>
            <a:r>
              <a:rPr lang="en-US" dirty="0"/>
              <a:t>players</a:t>
            </a:r>
            <a:r>
              <a:rPr dirty="0"/>
              <a:t> will be able to continue </a:t>
            </a:r>
            <a:r>
              <a:rPr lang="en-US" dirty="0"/>
              <a:t>their</a:t>
            </a:r>
            <a:r>
              <a:rPr dirty="0"/>
              <a:t> life as an athlete better</a:t>
            </a:r>
            <a:r>
              <a:rPr lang="en-US" dirty="0"/>
              <a:t>.</a:t>
            </a:r>
            <a:r>
              <a:rPr dirty="0"/>
              <a:t>  </a:t>
            </a:r>
            <a:endParaRPr lang="en-US" dirty="0"/>
          </a:p>
          <a:p>
            <a:pPr marL="430275" indent="-430275" defTabSz="1877567">
              <a:spcBef>
                <a:spcPts val="1800"/>
              </a:spcBef>
              <a:defRPr sz="3696"/>
            </a:pPr>
            <a:r>
              <a:rPr lang="en-US" dirty="0"/>
              <a:t>F</a:t>
            </a:r>
            <a:r>
              <a:rPr dirty="0"/>
              <a:t>urthermore, in the case of team sports, </a:t>
            </a:r>
            <a:r>
              <a:rPr lang="en-US" dirty="0"/>
              <a:t>they</a:t>
            </a:r>
            <a:r>
              <a:rPr dirty="0"/>
              <a:t> will be able to achieve team's plan better.</a:t>
            </a:r>
          </a:p>
        </p:txBody>
      </p:sp>
      <p:pic>
        <p:nvPicPr>
          <p:cNvPr id="15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70" y="2839568"/>
            <a:ext cx="8388250" cy="4718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70" y="7723870"/>
            <a:ext cx="8388250" cy="5592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EMG signals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Example of the relationship between EMG signals and muscle fatigue</a:t>
            </a:r>
            <a:endParaRPr dirty="0"/>
          </a:p>
        </p:txBody>
      </p:sp>
      <p:grpSp>
        <p:nvGrpSpPr>
          <p:cNvPr id="170" name="그룹화"/>
          <p:cNvGrpSpPr/>
          <p:nvPr/>
        </p:nvGrpSpPr>
        <p:grpSpPr>
          <a:xfrm>
            <a:off x="5477182" y="2315589"/>
            <a:ext cx="14237755" cy="8734255"/>
            <a:chOff x="0" y="-14459"/>
            <a:chExt cx="14237754" cy="8734253"/>
          </a:xfrm>
        </p:grpSpPr>
        <p:pic>
          <p:nvPicPr>
            <p:cNvPr id="162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6600"/>
              <a:ext cx="7421497" cy="4316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이미지" descr="이미지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438731"/>
              <a:ext cx="7421497" cy="4281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4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251" y="56600"/>
              <a:ext cx="6713504" cy="4316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이미지" descr="이미지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4251" y="4546197"/>
              <a:ext cx="6713504" cy="4066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직사각형"/>
            <p:cNvSpPr/>
            <p:nvPr/>
          </p:nvSpPr>
          <p:spPr>
            <a:xfrm>
              <a:off x="3603879" y="64828"/>
              <a:ext cx="996807" cy="27903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167" name="직사각형"/>
            <p:cNvSpPr/>
            <p:nvPr/>
          </p:nvSpPr>
          <p:spPr>
            <a:xfrm>
              <a:off x="2877179" y="4446959"/>
              <a:ext cx="2259764" cy="2639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/>
            </a:p>
          </p:txBody>
        </p:sp>
        <p:sp>
          <p:nvSpPr>
            <p:cNvPr id="168" name="Normal muscle"/>
            <p:cNvSpPr txBox="1"/>
            <p:nvPr/>
          </p:nvSpPr>
          <p:spPr>
            <a:xfrm>
              <a:off x="2516933" y="-14460"/>
              <a:ext cx="2980256" cy="437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000000"/>
                  </a:solidFill>
                </a:defRPr>
              </a:lvl1pPr>
            </a:lstStyle>
            <a:p>
              <a:r>
                <a:t>Normal muscle</a:t>
              </a:r>
            </a:p>
          </p:txBody>
        </p:sp>
        <p:sp>
          <p:nvSpPr>
            <p:cNvPr id="169" name="muscle with high muscle fatigue"/>
            <p:cNvSpPr txBox="1"/>
            <p:nvPr/>
          </p:nvSpPr>
          <p:spPr>
            <a:xfrm>
              <a:off x="1498619" y="4180235"/>
              <a:ext cx="5016884" cy="797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000000"/>
                  </a:solidFill>
                </a:defRPr>
              </a:lvl1pPr>
            </a:lstStyle>
            <a:p>
              <a:r>
                <a:t>muscle with high muscle fatigue</a:t>
              </a:r>
            </a:p>
          </p:txBody>
        </p:sp>
      </p:grpSp>
      <p:sp>
        <p:nvSpPr>
          <p:cNvPr id="171" name="This is raw EMG when arm muscles are tightened in normal condition, and the figure below is raw EMG signal when muscle contraction is high in muscle fatigue.…"/>
          <p:cNvSpPr txBox="1"/>
          <p:nvPr/>
        </p:nvSpPr>
        <p:spPr>
          <a:xfrm>
            <a:off x="47853" y="11339425"/>
            <a:ext cx="24288293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 b="1">
                <a:solidFill>
                  <a:srgbClr val="FFFFFF"/>
                </a:solidFill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</a:rPr>
              <a:t>This is raw EMG when arm muscles are tightened in normal condition, and the figure below is raw EMG signal when muscle contraction is high in muscle fatigue.</a:t>
            </a:r>
          </a:p>
          <a:p>
            <a:pPr algn="l">
              <a:defRPr sz="2800" b="1">
                <a:solidFill>
                  <a:srgbClr val="FFFFFF"/>
                </a:solidFill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</a:rPr>
              <a:t>Looking at this in the power spectrum space, the overall power spectrum distribution shifts toward the low-frequency component when the muscle fatigue increases as follows.</a:t>
            </a:r>
          </a:p>
          <a:p>
            <a:pPr algn="l">
              <a:defRPr sz="2800" b="1">
                <a:solidFill>
                  <a:srgbClr val="FFFFFF"/>
                </a:solidFill>
              </a:defRPr>
            </a:pPr>
            <a:r>
              <a:rPr dirty="0">
                <a:solidFill>
                  <a:schemeClr val="bg2">
                    <a:lumMod val="10000"/>
                  </a:schemeClr>
                </a:solidFill>
              </a:rPr>
              <a:t>That is, the EMG signal varies according to muscle fatigue. That's the point.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bs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</a:t>
            </a:r>
          </a:p>
        </p:txBody>
      </p:sp>
      <p:sp>
        <p:nvSpPr>
          <p:cNvPr id="174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Band with muscle fatigue measurement technology using EMG signal measurement technolog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02919" indent="-502919" defTabSz="2194559">
              <a:spcBef>
                <a:spcPts val="2100"/>
              </a:spcBef>
              <a:defRPr sz="4319"/>
            </a:pPr>
            <a:r>
              <a:rPr dirty="0"/>
              <a:t>Band with muscle fatigue measurement technology using EMG signal measurement technology</a:t>
            </a:r>
          </a:p>
          <a:p>
            <a:pPr marL="502919" indent="-502919" defTabSz="2194559">
              <a:spcBef>
                <a:spcPts val="2100"/>
              </a:spcBef>
              <a:defRPr sz="4319"/>
            </a:pPr>
            <a:r>
              <a:rPr dirty="0"/>
              <a:t>Wear a band on the main injury area of the athletes, </a:t>
            </a:r>
            <a:endParaRPr lang="en-US" dirty="0"/>
          </a:p>
          <a:p>
            <a:pPr marL="1061719" lvl="1" indent="-502919" defTabSz="2194559">
              <a:spcBef>
                <a:spcPts val="2100"/>
              </a:spcBef>
              <a:defRPr sz="4319"/>
            </a:pPr>
            <a:r>
              <a:rPr dirty="0"/>
              <a:t>For example, a soccer player with frequent right hamstring injuries wears a band on his right hamstring, in the case of pitchers, shoulder injuries are frequent, </a:t>
            </a:r>
            <a:r>
              <a:rPr lang="en" dirty="0"/>
              <a:t>s</a:t>
            </a:r>
            <a:r>
              <a:rPr dirty="0"/>
              <a:t>o a band is worn on the shoulder. </a:t>
            </a:r>
            <a:endParaRPr lang="en-US" dirty="0"/>
          </a:p>
          <a:p>
            <a:pPr marL="502919" indent="-502919" defTabSz="2194559">
              <a:spcBef>
                <a:spcPts val="2100"/>
              </a:spcBef>
              <a:defRPr sz="4319"/>
            </a:pPr>
            <a:r>
              <a:rPr dirty="0"/>
              <a:t>Through this, expressing the </a:t>
            </a:r>
            <a:r>
              <a:rPr lang="en-US" dirty="0"/>
              <a:t>possibility</a:t>
            </a:r>
            <a:r>
              <a:rPr dirty="0"/>
              <a:t> of injury by calculating muscle fatigue</a:t>
            </a:r>
          </a:p>
          <a:p>
            <a:pPr marL="502919" indent="-502919" defTabSz="2194559">
              <a:spcBef>
                <a:spcPts val="2100"/>
              </a:spcBef>
              <a:defRPr sz="4319"/>
            </a:pPr>
            <a:r>
              <a:rPr dirty="0"/>
              <a:t>View the potential for injury expressed and provide the possibility of player condition management through injury prevention and a change of player </a:t>
            </a:r>
          </a:p>
          <a:p>
            <a:pPr marL="502919" indent="-502919" defTabSz="2194559">
              <a:spcBef>
                <a:spcPts val="2100"/>
              </a:spcBef>
              <a:defRPr sz="4319"/>
            </a:pPr>
            <a:r>
              <a:rPr dirty="0"/>
              <a:t>Based on EMG signal data just before the injury collected, the accuracy of the injury prediction can be increased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presentative drawings and brief description of drawings"/>
          <p:cNvSpPr txBox="1">
            <a:spLocks noGrp="1"/>
          </p:cNvSpPr>
          <p:nvPr>
            <p:ph type="title"/>
          </p:nvPr>
        </p:nvSpPr>
        <p:spPr>
          <a:xfrm>
            <a:off x="1270000" y="772748"/>
            <a:ext cx="21844000" cy="1597489"/>
          </a:xfrm>
          <a:prstGeom prst="rect">
            <a:avLst/>
          </a:prstGeom>
        </p:spPr>
        <p:txBody>
          <a:bodyPr/>
          <a:lstStyle>
            <a:lvl1pPr defTabSz="660400">
              <a:defRPr sz="6720" spc="-201"/>
            </a:lvl1pPr>
          </a:lstStyle>
          <a:p>
            <a:r>
              <a:t>Representative drawings and brief description of drawings</a:t>
            </a:r>
          </a:p>
        </p:txBody>
      </p:sp>
      <p:sp>
        <p:nvSpPr>
          <p:cNvPr id="178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Band type device using EMG sensor…"/>
          <p:cNvSpPr txBox="1">
            <a:spLocks noGrp="1"/>
          </p:cNvSpPr>
          <p:nvPr>
            <p:ph type="body" idx="1"/>
          </p:nvPr>
        </p:nvSpPr>
        <p:spPr>
          <a:xfrm>
            <a:off x="1270000" y="3509347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Band type device using EMG sensor</a:t>
            </a:r>
          </a:p>
          <a:p>
            <a:r>
              <a:t>Use the BLE protocol module to show information to the supervisor and coach, or on your phone</a:t>
            </a:r>
          </a:p>
          <a:p>
            <a:r>
              <a:t>The battery uses rechargeable or small coin cell batteries</a:t>
            </a:r>
          </a:p>
        </p:txBody>
      </p:sp>
      <p:pic>
        <p:nvPicPr>
          <p:cNvPr id="18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29" y="8521840"/>
            <a:ext cx="5641689" cy="4819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783" y="8411073"/>
            <a:ext cx="1902192" cy="2198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440" y="8351807"/>
            <a:ext cx="2421990" cy="2198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783" y="10765273"/>
            <a:ext cx="1549557" cy="235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382" y="10736045"/>
            <a:ext cx="2076105" cy="278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이미지" descr="이미지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8529" y="8495332"/>
            <a:ext cx="3048001" cy="266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이미지" descr="이미지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7535" y="11414561"/>
            <a:ext cx="38100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이미지" descr="이미지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5165" y="9540857"/>
            <a:ext cx="2357073" cy="2357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이미지" descr="이미지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81761" y="6626291"/>
            <a:ext cx="4669118" cy="2198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이미지" descr="이미지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18572" y="8831718"/>
            <a:ext cx="6230646" cy="4527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4912E-DC51-6FE2-8819-D2DB2E9E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Ref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FBDCAB-B248-DD20-656D-1D87D471FB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F7DB61-56E0-D6D5-1ABF-81F3A211E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“</a:t>
            </a:r>
            <a:r>
              <a:rPr kumimoji="1" lang="en" altLang="ko-KR" dirty="0"/>
              <a:t>Causes of thigh muscle injury</a:t>
            </a:r>
            <a:r>
              <a:rPr kumimoji="1" lang="en-US" altLang="ko-KR" dirty="0"/>
              <a:t>”, </a:t>
            </a:r>
            <a:r>
              <a:rPr kumimoji="1" lang="ko-KR" altLang="en-US" dirty="0"/>
              <a:t>대한정형외과학회</a:t>
            </a:r>
            <a:r>
              <a:rPr kumimoji="1" lang="en-US" altLang="ko-KR" dirty="0"/>
              <a:t>,2023 06 07, </a:t>
            </a:r>
            <a:r>
              <a:rPr kumimoji="1" lang="en-US" altLang="ko-Kore-KR" dirty="0">
                <a:hlinkClick r:id="rId2"/>
              </a:rPr>
              <a:t>https://www.koa.or.kr/info/index_7_9.php</a:t>
            </a:r>
            <a:endParaRPr kumimoji="1" lang="en-US" altLang="ko-Kore-KR" dirty="0"/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284797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22_ColorGradien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393</Words>
  <Application>Microsoft Macintosh PowerPoint</Application>
  <PresentationFormat>사용자 지정</PresentationFormat>
  <Paragraphs>27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Avenir Next Medium</vt:lpstr>
      <vt:lpstr>Avenir Next Regular</vt:lpstr>
      <vt:lpstr>AvenirNext-DemiBold</vt:lpstr>
      <vt:lpstr>Helvetica Neue</vt:lpstr>
      <vt:lpstr>22_ColorGradient</vt:lpstr>
      <vt:lpstr>Band type EMG device for athletes injury prevention</vt:lpstr>
      <vt:lpstr>Injuries in sports</vt:lpstr>
      <vt:lpstr>Example of the relationship between EMG signals and muscle fatigue</vt:lpstr>
      <vt:lpstr>Abstract</vt:lpstr>
      <vt:lpstr>Representative drawings and brief description of drawings</vt:lpstr>
      <vt:lpstr>Ref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Band type EMG device for athletes injury prevention</dc:title>
  <cp:lastModifiedBy>김동주</cp:lastModifiedBy>
  <cp:revision>6</cp:revision>
  <dcterms:modified xsi:type="dcterms:W3CDTF">2023-06-07T02:04:22Z</dcterms:modified>
</cp:coreProperties>
</file>